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63" r:id="rId2"/>
    <p:sldId id="287" r:id="rId3"/>
    <p:sldId id="288" r:id="rId4"/>
    <p:sldId id="298" r:id="rId5"/>
    <p:sldId id="289" r:id="rId6"/>
    <p:sldId id="296" r:id="rId7"/>
    <p:sldId id="291" r:id="rId8"/>
    <p:sldId id="292" r:id="rId9"/>
    <p:sldId id="293" r:id="rId10"/>
    <p:sldId id="299" r:id="rId11"/>
    <p:sldId id="297" r:id="rId12"/>
    <p:sldId id="294" r:id="rId13"/>
    <p:sldId id="295" r:id="rId14"/>
    <p:sldId id="275" r:id="rId15"/>
    <p:sldId id="273" r:id="rId16"/>
  </p:sldIdLst>
  <p:sldSz cx="12192000" cy="6858000"/>
  <p:notesSz cx="6858000" cy="9144000"/>
  <p:embeddedFontLst>
    <p:embeddedFont>
      <p:font typeface="나눔고딕" panose="020D0604000000000000" pitchFamily="50" charset="-127"/>
      <p:regular r:id="rId19"/>
      <p:bold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E7E2E1"/>
    <a:srgbClr val="AF9D9B"/>
    <a:srgbClr val="DDD6D5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24" autoAdjust="0"/>
    <p:restoredTop sz="93154" autoAdjust="0"/>
  </p:normalViewPr>
  <p:slideViewPr>
    <p:cSldViewPr snapToGrid="0">
      <p:cViewPr varScale="1">
        <p:scale>
          <a:sx n="56" d="100"/>
          <a:sy n="56" d="100"/>
        </p:scale>
        <p:origin x="108" y="10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mp>
</file>

<file path=ppt/media/image3.tmp>
</file>

<file path=ppt/media/image4.tmp>
</file>

<file path=ppt/media/image5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03960" y="316922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이석준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발표자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2019.10.29.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2573482" y="1184563"/>
            <a:ext cx="7045036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EF611EE-EE63-4357-84F5-03C6A57F27BC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주요 함수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76BE72-14CB-4667-87DC-5912775213D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7D24D3D-043B-4648-B008-B62E1C2CADB3}"/>
              </a:ext>
            </a:extLst>
          </p:cNvPr>
          <p:cNvSpPr/>
          <p:nvPr/>
        </p:nvSpPr>
        <p:spPr>
          <a:xfrm>
            <a:off x="459918" y="1473568"/>
            <a:ext cx="11272164" cy="128688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latin typeface="+mn-ea"/>
              </a:rPr>
              <a:t>accuracy_score(prediction, y_test)</a:t>
            </a:r>
            <a:endParaRPr lang="ko-KR" altLang="en-US" sz="20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5DC754D-8FCD-498B-9329-4181AE3756D3}"/>
              </a:ext>
            </a:extLst>
          </p:cNvPr>
          <p:cNvSpPr/>
          <p:nvPr/>
        </p:nvSpPr>
        <p:spPr>
          <a:xfrm>
            <a:off x="459918" y="2760454"/>
            <a:ext cx="11272164" cy="3605840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500" b="1">
                <a:solidFill>
                  <a:schemeClr val="bg1"/>
                </a:solidFill>
                <a:latin typeface="+mn-ea"/>
              </a:rPr>
              <a:t>sklearn.metrics.accuracy_score(y_true, y_pred,</a:t>
            </a:r>
          </a:p>
          <a:p>
            <a:r>
              <a:rPr lang="en-US" altLang="ko-KR" sz="2500" b="1">
                <a:solidFill>
                  <a:schemeClr val="bg1"/>
                </a:solidFill>
                <a:latin typeface="+mn-ea"/>
              </a:rPr>
              <a:t>                                          normalize=True,</a:t>
            </a:r>
          </a:p>
          <a:p>
            <a:r>
              <a:rPr lang="en-US" altLang="ko-KR" sz="2500" b="1">
                <a:solidFill>
                  <a:schemeClr val="bg1"/>
                </a:solidFill>
                <a:latin typeface="+mn-ea"/>
              </a:rPr>
              <a:t>                                          sample_weight=None)</a:t>
            </a: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y_true: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정확한 레이블</a:t>
            </a:r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y_pred: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예측 레이블</a:t>
            </a:r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nomalize: </a:t>
            </a: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sample_weight: </a:t>
            </a:r>
          </a:p>
        </p:txBody>
      </p:sp>
    </p:spTree>
    <p:extLst>
      <p:ext uri="{BB962C8B-B14F-4D97-AF65-F5344CB8AC3E}">
        <p14:creationId xmlns:p14="http://schemas.microsoft.com/office/powerpoint/2010/main" val="1579901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데모 영상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E4BA7A8-504F-473B-96D9-341504E172D9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213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501277"/>
            <a:ext cx="10895932" cy="124649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훈련 데이터의 컬럼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필터링 및 랜덤포레스트의 변수 값 변경을 통해 성능 향상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과거 데이터가 아닌 현재 데이터를 이용하여 예측 진행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앞으로 개발 사항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3B459675-DE6F-46E6-9D8F-3DB1A0A52E9C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172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깃 허브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8DF5F6-8350-4DDA-AB99-48CB40D464B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26CD72-5525-4BC9-962B-EEBFA55A8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8" y="1473567"/>
            <a:ext cx="7830643" cy="421063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5FFB790-7243-4052-99C0-E78155617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800" y="1454735"/>
            <a:ext cx="6494200" cy="540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39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2764A-2E73-45C3-8D99-5A129CC8EA24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858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6534161" cy="517064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Rain?</a:t>
            </a: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흐름도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앙상블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랜덤포레스트 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VS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그레디언트 부스팅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랜덤포레스트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(RandomForest)</a:t>
            </a: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일별 기상 데이터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전처리 데이터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주요 함수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데모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앞으로의 개발 사항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ts val="4000"/>
              </a:lnSpc>
            </a:pP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깃허브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목 차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74E1834-CFC8-4160-9D80-F08E49B7069F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226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8215711" cy="3170099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오늘의 기상정보를 토대로 다음날 비가 오는지를 예측</a:t>
            </a:r>
            <a:endParaRPr lang="en-US" altLang="ko-KR" sz="25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기상청에서 제공하는 기상 데이터를 수집 및 가공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가공된 데이터를 회귀 분석 알고리즘을 통해 훈련 및 학습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현재 데이터를 입력 후 다음날 강수 유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무 예측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1F1A4D-93FB-478B-9631-5A19B8C2CFE8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330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452163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VS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그레디언트 부스팅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FC197113-873E-4246-A544-ACF7FFD39B61}"/>
              </a:ext>
            </a:extLst>
          </p:cNvPr>
          <p:cNvGrpSpPr/>
          <p:nvPr/>
        </p:nvGrpSpPr>
        <p:grpSpPr>
          <a:xfrm>
            <a:off x="459917" y="1473568"/>
            <a:ext cx="11272165" cy="4940710"/>
            <a:chOff x="459917" y="1473568"/>
            <a:chExt cx="11272165" cy="49407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404DBA2F-AE6F-4BEC-9EFA-E3ED14DD86A7}"/>
                </a:ext>
              </a:extLst>
            </p:cNvPr>
            <p:cNvSpPr/>
            <p:nvPr/>
          </p:nvSpPr>
          <p:spPr>
            <a:xfrm>
              <a:off x="459918" y="1473568"/>
              <a:ext cx="2384881" cy="2470355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ysClr val="windowText" lastClr="000000"/>
                  </a:solidFill>
                </a:rPr>
                <a:t>랜덤포레스트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5BDF9CF-02FC-44DA-8252-FB59A63C9AE2}"/>
                </a:ext>
              </a:extLst>
            </p:cNvPr>
            <p:cNvSpPr/>
            <p:nvPr/>
          </p:nvSpPr>
          <p:spPr>
            <a:xfrm>
              <a:off x="459917" y="3943923"/>
              <a:ext cx="2384881" cy="2470355"/>
            </a:xfrm>
            <a:prstGeom prst="rect">
              <a:avLst/>
            </a:prstGeom>
            <a:solidFill>
              <a:schemeClr val="bg2">
                <a:lumMod val="25000"/>
                <a:lumOff val="75000"/>
              </a:schemeClr>
            </a:solidFill>
            <a:ln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ysClr val="windowText" lastClr="000000"/>
                  </a:solidFill>
                </a:rPr>
                <a:t>그레디언트 부스팅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3392C5A-39C1-41B6-91CF-02F0F57C669D}"/>
                </a:ext>
              </a:extLst>
            </p:cNvPr>
            <p:cNvSpPr/>
            <p:nvPr/>
          </p:nvSpPr>
          <p:spPr>
            <a:xfrm>
              <a:off x="2844799" y="1473568"/>
              <a:ext cx="8887283" cy="2470355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회귀와 분류에 있어서 현재 가장 널리 사용되는 머신러닝 알고리즘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데이터 포인트를 무작위로 선택하거나 분할 테스트에서 특성을 무작위로 선택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매개변수 튜닝을 많이 하지 않아도됨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테이터의 스케일을 맞출 필요 없음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차원이 높고 희소한 데이터에는 잘 작동하지 않음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실시간 예측을 위해 많은 메모리를 사용하여 훈련과 예측 속도가 느림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57B3379-B9A5-4D43-A6EB-248699F1E834}"/>
                </a:ext>
              </a:extLst>
            </p:cNvPr>
            <p:cNvSpPr/>
            <p:nvPr/>
          </p:nvSpPr>
          <p:spPr>
            <a:xfrm>
              <a:off x="2844798" y="3943923"/>
              <a:ext cx="8887283" cy="2470355"/>
            </a:xfrm>
            <a:prstGeom prst="rect">
              <a:avLst/>
            </a:prstGeom>
            <a:solidFill>
              <a:schemeClr val="bg2">
                <a:lumMod val="25000"/>
                <a:lumOff val="75000"/>
              </a:schemeClr>
            </a:solidFill>
            <a:ln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지도 학습에서 가장 강력하고 널리 사용하는 모델중 하나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이전 트리의 오차를 보완하는 방식으로 순차적으로 트리를 만듬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매개변수 설정을 잘하면 높은 정확도를 제공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매개변수 설정에 민감함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  <a:p>
              <a:r>
                <a:rPr lang="ko-KR" altLang="en-US" sz="2000">
                  <a:solidFill>
                    <a:sysClr val="windowText" lastClr="000000"/>
                  </a:solidFill>
                </a:rPr>
                <a:t>차원이 높고 희소한 데이터에는 잘 작동하지 않음</a:t>
              </a:r>
              <a:endParaRPr lang="en-US" altLang="ko-KR" sz="200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3984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</a:p>
          </p:txBody>
        </p:sp>
      </p:grp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615538B-C0AB-4BBE-A0AC-0D7CA1446E7B}"/>
              </a:ext>
            </a:extLst>
          </p:cNvPr>
          <p:cNvSpPr/>
          <p:nvPr/>
        </p:nvSpPr>
        <p:spPr>
          <a:xfrm>
            <a:off x="1512942" y="1600177"/>
            <a:ext cx="3600000" cy="360000"/>
          </a:xfrm>
          <a:prstGeom prst="roundRect">
            <a:avLst>
              <a:gd name="adj" fmla="val 50000"/>
            </a:avLst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시작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9A529AD-7DDB-42B2-984F-D0C8C1B1AEC9}"/>
              </a:ext>
            </a:extLst>
          </p:cNvPr>
          <p:cNvSpPr/>
          <p:nvPr/>
        </p:nvSpPr>
        <p:spPr>
          <a:xfrm>
            <a:off x="7092179" y="399385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내일 강수 유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.</a:t>
            </a:r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무 판별</a:t>
            </a:r>
          </a:p>
        </p:txBody>
      </p:sp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1738A3AF-3D00-4668-B337-CEA50AA7C64D}"/>
              </a:ext>
            </a:extLst>
          </p:cNvPr>
          <p:cNvSpPr/>
          <p:nvPr/>
        </p:nvSpPr>
        <p:spPr>
          <a:xfrm>
            <a:off x="7092179" y="2198597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오늘의 기상 데이터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A85BE0-4AC1-406F-B947-0163A39582D0}"/>
              </a:ext>
            </a:extLst>
          </p:cNvPr>
          <p:cNvSpPr/>
          <p:nvPr/>
        </p:nvSpPr>
        <p:spPr>
          <a:xfrm>
            <a:off x="1512942" y="219859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데이터 수집</a:t>
            </a:r>
          </a:p>
        </p:txBody>
      </p:sp>
      <p:sp>
        <p:nvSpPr>
          <p:cNvPr id="14" name="평행 사변형 13">
            <a:extLst>
              <a:ext uri="{FF2B5EF4-FFF2-40B4-BE49-F238E27FC236}">
                <a16:creationId xmlns:a16="http://schemas.microsoft.com/office/drawing/2014/main" id="{7016974F-7864-46D2-B4D1-0BFC6E354DCB}"/>
              </a:ext>
            </a:extLst>
          </p:cNvPr>
          <p:cNvSpPr/>
          <p:nvPr/>
        </p:nvSpPr>
        <p:spPr>
          <a:xfrm>
            <a:off x="1525643" y="2806020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일별 기상 데이터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AD2CBC5-52A2-4DA8-9396-49D1A4636682}"/>
              </a:ext>
            </a:extLst>
          </p:cNvPr>
          <p:cNvSpPr/>
          <p:nvPr/>
        </p:nvSpPr>
        <p:spPr>
          <a:xfrm>
            <a:off x="1512942" y="339543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데이터 가공</a:t>
            </a:r>
          </a:p>
        </p:txBody>
      </p:sp>
      <p:sp>
        <p:nvSpPr>
          <p:cNvPr id="17" name="평행 사변형 16">
            <a:extLst>
              <a:ext uri="{FF2B5EF4-FFF2-40B4-BE49-F238E27FC236}">
                <a16:creationId xmlns:a16="http://schemas.microsoft.com/office/drawing/2014/main" id="{6B51D519-9B5A-4532-8672-1F220317D57D}"/>
              </a:ext>
            </a:extLst>
          </p:cNvPr>
          <p:cNvSpPr/>
          <p:nvPr/>
        </p:nvSpPr>
        <p:spPr>
          <a:xfrm>
            <a:off x="1512942" y="3993857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전처리 데이터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8E17CA8-D0FB-4754-9988-6757735BF7AF}"/>
              </a:ext>
            </a:extLst>
          </p:cNvPr>
          <p:cNvSpPr/>
          <p:nvPr/>
        </p:nvSpPr>
        <p:spPr>
          <a:xfrm>
            <a:off x="1512942" y="4592277"/>
            <a:ext cx="3600000" cy="360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회귀분석 알고리즘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(</a:t>
            </a:r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랜덤포레스트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)</a:t>
            </a:r>
            <a:endParaRPr lang="ko-KR" altLang="en-US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E2D09152-0F42-40FD-B190-48B6F72FBC83}"/>
              </a:ext>
            </a:extLst>
          </p:cNvPr>
          <p:cNvSpPr/>
          <p:nvPr/>
        </p:nvSpPr>
        <p:spPr>
          <a:xfrm>
            <a:off x="1512942" y="5208702"/>
            <a:ext cx="3600000" cy="421909"/>
          </a:xfrm>
          <a:prstGeom prst="diamond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TOP(</a:t>
            </a:r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적중률</a:t>
            </a:r>
            <a:r>
              <a:rPr lang="en-US" altLang="ko-KR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)</a:t>
            </a:r>
            <a:endParaRPr lang="ko-KR" altLang="en-US">
              <a:ln>
                <a:solidFill>
                  <a:schemeClr val="bg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F2A5E76F-2572-4407-B540-BD035704C588}"/>
              </a:ext>
            </a:extLst>
          </p:cNvPr>
          <p:cNvSpPr/>
          <p:nvPr/>
        </p:nvSpPr>
        <p:spPr>
          <a:xfrm>
            <a:off x="1512942" y="5851026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최종 훈련 모델</a:t>
            </a:r>
          </a:p>
        </p:txBody>
      </p:sp>
      <p:sp>
        <p:nvSpPr>
          <p:cNvPr id="21" name="평행 사변형 20">
            <a:extLst>
              <a:ext uri="{FF2B5EF4-FFF2-40B4-BE49-F238E27FC236}">
                <a16:creationId xmlns:a16="http://schemas.microsoft.com/office/drawing/2014/main" id="{770F6EF1-0104-4432-B395-431FE2D3CBFF}"/>
              </a:ext>
            </a:extLst>
          </p:cNvPr>
          <p:cNvSpPr/>
          <p:nvPr/>
        </p:nvSpPr>
        <p:spPr>
          <a:xfrm>
            <a:off x="7092179" y="4592277"/>
            <a:ext cx="3600000" cy="360000"/>
          </a:xfrm>
          <a:prstGeom prst="parallelogram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예측 결과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B074D23-B9E9-4363-9DBA-4B519003C7CE}"/>
              </a:ext>
            </a:extLst>
          </p:cNvPr>
          <p:cNvSpPr/>
          <p:nvPr/>
        </p:nvSpPr>
        <p:spPr>
          <a:xfrm>
            <a:off x="7092179" y="5208702"/>
            <a:ext cx="3600000" cy="360000"/>
          </a:xfrm>
          <a:prstGeom prst="roundRect">
            <a:avLst>
              <a:gd name="adj" fmla="val 50000"/>
            </a:avLst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ln>
                  <a:solidFill>
                    <a:schemeClr val="bg1"/>
                  </a:solidFill>
                </a:ln>
                <a:solidFill>
                  <a:sysClr val="windowText" lastClr="000000"/>
                </a:solidFill>
              </a:rPr>
              <a:t>종료</a:t>
            </a:r>
          </a:p>
        </p:txBody>
      </p:sp>
      <p:sp>
        <p:nvSpPr>
          <p:cNvPr id="23" name="순서도: 가산 접합 22">
            <a:extLst>
              <a:ext uri="{FF2B5EF4-FFF2-40B4-BE49-F238E27FC236}">
                <a16:creationId xmlns:a16="http://schemas.microsoft.com/office/drawing/2014/main" id="{BEB15F35-54B1-45E5-91F5-A677EB895726}"/>
              </a:ext>
            </a:extLst>
          </p:cNvPr>
          <p:cNvSpPr/>
          <p:nvPr/>
        </p:nvSpPr>
        <p:spPr>
          <a:xfrm>
            <a:off x="8622179" y="3006227"/>
            <a:ext cx="540000" cy="540000"/>
          </a:xfrm>
          <a:prstGeom prst="flowChartSummingJunction">
            <a:avLst/>
          </a:prstGeom>
          <a:solidFill>
            <a:schemeClr val="tx1">
              <a:lumMod val="9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186D78BC-4CA6-432F-84FF-F582C0522728}"/>
              </a:ext>
            </a:extLst>
          </p:cNvPr>
          <p:cNvCxnSpPr>
            <a:cxnSpLocks/>
            <a:stCxn id="3" idx="2"/>
            <a:endCxn id="13" idx="0"/>
          </p:cNvCxnSpPr>
          <p:nvPr/>
        </p:nvCxnSpPr>
        <p:spPr>
          <a:xfrm>
            <a:off x="3312942" y="196017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BD937D70-2B98-408A-95E3-C7FDDC973B5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3312942" y="2558597"/>
            <a:ext cx="12701" cy="24742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4F7D2BED-4D4C-4E02-92E6-5C5ADE610359}"/>
              </a:ext>
            </a:extLst>
          </p:cNvPr>
          <p:cNvCxnSpPr>
            <a:cxnSpLocks/>
            <a:stCxn id="21" idx="4"/>
            <a:endCxn id="22" idx="0"/>
          </p:cNvCxnSpPr>
          <p:nvPr/>
        </p:nvCxnSpPr>
        <p:spPr>
          <a:xfrm>
            <a:off x="8892179" y="4952277"/>
            <a:ext cx="0" cy="25642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B22392F7-65DF-4496-AFA0-25385E6224DE}"/>
              </a:ext>
            </a:extLst>
          </p:cNvPr>
          <p:cNvCxnSpPr>
            <a:cxnSpLocks/>
            <a:stCxn id="14" idx="4"/>
            <a:endCxn id="16" idx="0"/>
          </p:cNvCxnSpPr>
          <p:nvPr/>
        </p:nvCxnSpPr>
        <p:spPr>
          <a:xfrm flipH="1">
            <a:off x="3312942" y="3166020"/>
            <a:ext cx="12701" cy="22941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11405F8F-7BD4-46C0-8D9F-35F7C3E252EC}"/>
              </a:ext>
            </a:extLst>
          </p:cNvPr>
          <p:cNvCxnSpPr>
            <a:cxnSpLocks/>
            <a:stCxn id="23" idx="4"/>
            <a:endCxn id="12" idx="0"/>
          </p:cNvCxnSpPr>
          <p:nvPr/>
        </p:nvCxnSpPr>
        <p:spPr>
          <a:xfrm>
            <a:off x="8892179" y="3546227"/>
            <a:ext cx="0" cy="44763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E3578CF2-6AC8-48CE-AAAC-200C25578FA8}"/>
              </a:ext>
            </a:extLst>
          </p:cNvPr>
          <p:cNvCxnSpPr>
            <a:cxnSpLocks/>
            <a:stCxn id="5" idx="4"/>
            <a:endCxn id="23" idx="0"/>
          </p:cNvCxnSpPr>
          <p:nvPr/>
        </p:nvCxnSpPr>
        <p:spPr>
          <a:xfrm>
            <a:off x="8892179" y="2558597"/>
            <a:ext cx="0" cy="44763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A6EABD12-37EE-47AF-B3BE-1411D63BE2FB}"/>
              </a:ext>
            </a:extLst>
          </p:cNvPr>
          <p:cNvCxnSpPr>
            <a:cxnSpLocks/>
            <a:stCxn id="8" idx="2"/>
            <a:endCxn id="20" idx="0"/>
          </p:cNvCxnSpPr>
          <p:nvPr/>
        </p:nvCxnSpPr>
        <p:spPr>
          <a:xfrm>
            <a:off x="3312942" y="5630611"/>
            <a:ext cx="0" cy="22041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5D2A65F2-CDD7-428A-84D7-956B5E558DD0}"/>
              </a:ext>
            </a:extLst>
          </p:cNvPr>
          <p:cNvCxnSpPr>
            <a:cxnSpLocks/>
            <a:stCxn id="19" idx="2"/>
            <a:endCxn id="8" idx="0"/>
          </p:cNvCxnSpPr>
          <p:nvPr/>
        </p:nvCxnSpPr>
        <p:spPr>
          <a:xfrm>
            <a:off x="3312942" y="4952277"/>
            <a:ext cx="0" cy="25642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125961B9-9CB2-4B19-95F5-116B4F1353CB}"/>
              </a:ext>
            </a:extLst>
          </p:cNvPr>
          <p:cNvCxnSpPr>
            <a:cxnSpLocks/>
            <a:stCxn id="17" idx="4"/>
            <a:endCxn id="19" idx="0"/>
          </p:cNvCxnSpPr>
          <p:nvPr/>
        </p:nvCxnSpPr>
        <p:spPr>
          <a:xfrm>
            <a:off x="3312942" y="435385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BEAD761A-AF65-4721-92D9-85C7AC19E657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3312942" y="375543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E9E2F79E-78F4-41B9-9908-CDB9C30F2BB6}"/>
              </a:ext>
            </a:extLst>
          </p:cNvPr>
          <p:cNvCxnSpPr>
            <a:stCxn id="8" idx="1"/>
            <a:endCxn id="19" idx="1"/>
          </p:cNvCxnSpPr>
          <p:nvPr/>
        </p:nvCxnSpPr>
        <p:spPr>
          <a:xfrm rot="10800000">
            <a:off x="1512942" y="4772277"/>
            <a:ext cx="12700" cy="647380"/>
          </a:xfrm>
          <a:prstGeom prst="bentConnector3">
            <a:avLst>
              <a:gd name="adj1" fmla="val 3129228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42FC1375-11EC-4A24-9D25-9925E4542C11}"/>
              </a:ext>
            </a:extLst>
          </p:cNvPr>
          <p:cNvCxnSpPr>
            <a:cxnSpLocks/>
            <a:stCxn id="20" idx="2"/>
            <a:endCxn id="23" idx="2"/>
          </p:cNvCxnSpPr>
          <p:nvPr/>
        </p:nvCxnSpPr>
        <p:spPr>
          <a:xfrm flipV="1">
            <a:off x="5067942" y="3276227"/>
            <a:ext cx="3554237" cy="2754799"/>
          </a:xfrm>
          <a:prstGeom prst="bentConnector3">
            <a:avLst>
              <a:gd name="adj1" fmla="val 28627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6621772B-3801-49FD-BDAC-9C63C7E0A97A}"/>
              </a:ext>
            </a:extLst>
          </p:cNvPr>
          <p:cNvCxnSpPr>
            <a:cxnSpLocks/>
            <a:stCxn id="12" idx="2"/>
            <a:endCxn id="21" idx="0"/>
          </p:cNvCxnSpPr>
          <p:nvPr/>
        </p:nvCxnSpPr>
        <p:spPr>
          <a:xfrm>
            <a:off x="8892179" y="4353857"/>
            <a:ext cx="0" cy="2384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C84366E-C8FA-43D3-9159-DCBF001235B6}"/>
              </a:ext>
            </a:extLst>
          </p:cNvPr>
          <p:cNvSpPr txBox="1"/>
          <p:nvPr/>
        </p:nvSpPr>
        <p:spPr>
          <a:xfrm>
            <a:off x="3302105" y="5602607"/>
            <a:ext cx="413896" cy="246221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l"/>
            <a:r>
              <a:rPr lang="en-US" altLang="ko-KR" sz="1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YES</a:t>
            </a:r>
            <a:endParaRPr lang="ko-KR" altLang="en-US" sz="1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434A8CF-9114-426C-9FF5-46549416284F}"/>
              </a:ext>
            </a:extLst>
          </p:cNvPr>
          <p:cNvSpPr txBox="1"/>
          <p:nvPr/>
        </p:nvSpPr>
        <p:spPr>
          <a:xfrm>
            <a:off x="1127897" y="4998165"/>
            <a:ext cx="378630" cy="246221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l"/>
            <a:r>
              <a:rPr lang="en-US" altLang="ko-KR" sz="1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</a:t>
            </a:r>
            <a:endParaRPr lang="ko-KR" altLang="en-US" sz="1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A2359567-9757-4131-9350-38E391040E1B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72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(RandomForest)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F4CF0948-0880-4EA5-A32A-6A6395DDF120}"/>
              </a:ext>
            </a:extLst>
          </p:cNvPr>
          <p:cNvGrpSpPr/>
          <p:nvPr/>
        </p:nvGrpSpPr>
        <p:grpSpPr>
          <a:xfrm>
            <a:off x="459917" y="1473568"/>
            <a:ext cx="5158695" cy="4953544"/>
            <a:chOff x="459917" y="1473568"/>
            <a:chExt cx="6181726" cy="442912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64EDCCF6-FEE3-479E-929D-5828F9242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9918" y="1473568"/>
              <a:ext cx="6181725" cy="4429125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7ADE17D-A2AD-46D5-86B8-6406DE3E4E9D}"/>
                </a:ext>
              </a:extLst>
            </p:cNvPr>
            <p:cNvSpPr/>
            <p:nvPr/>
          </p:nvSpPr>
          <p:spPr>
            <a:xfrm>
              <a:off x="459918" y="1571625"/>
              <a:ext cx="6181725" cy="113347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FF0000"/>
                  </a:solidFill>
                  <a:latin typeface="+mn-ea"/>
                </a:rPr>
                <a:t>1</a:t>
              </a:r>
              <a:endParaRPr lang="ko-KR" altLang="en-US" sz="2000">
                <a:solidFill>
                  <a:srgbClr val="FF0000"/>
                </a:solidFill>
                <a:latin typeface="+mn-ea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F56666-7C4A-4DC0-81BC-A39EA3D0F1C9}"/>
                </a:ext>
              </a:extLst>
            </p:cNvPr>
            <p:cNvSpPr/>
            <p:nvPr/>
          </p:nvSpPr>
          <p:spPr>
            <a:xfrm>
              <a:off x="459917" y="3028951"/>
              <a:ext cx="6181725" cy="2057390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B050"/>
                  </a:solidFill>
                  <a:latin typeface="+mn-ea"/>
                </a:rPr>
                <a:t>2</a:t>
              </a:r>
              <a:endParaRPr lang="ko-KR" altLang="en-US" sz="2000">
                <a:solidFill>
                  <a:srgbClr val="00B050"/>
                </a:solidFill>
                <a:latin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51AEE20-11E6-4EA1-BE87-8E2FD7A3D0B8}"/>
                </a:ext>
              </a:extLst>
            </p:cNvPr>
            <p:cNvSpPr/>
            <p:nvPr/>
          </p:nvSpPr>
          <p:spPr>
            <a:xfrm>
              <a:off x="704850" y="4533910"/>
              <a:ext cx="5495925" cy="1181090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70C0"/>
                  </a:solidFill>
                  <a:latin typeface="+mn-ea"/>
                </a:rPr>
                <a:t>3</a:t>
              </a:r>
              <a:endParaRPr lang="ko-KR" altLang="en-US" sz="2000">
                <a:solidFill>
                  <a:srgbClr val="0070C0"/>
                </a:solidFill>
                <a:latin typeface="+mn-ea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4DDD424-15F7-4A09-B3C1-9374D35C196A}"/>
              </a:ext>
            </a:extLst>
          </p:cNvPr>
          <p:cNvSpPr txBox="1"/>
          <p:nvPr/>
        </p:nvSpPr>
        <p:spPr>
          <a:xfrm>
            <a:off x="6096001" y="1410355"/>
            <a:ext cx="5636082" cy="501675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25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 정의</a:t>
            </a:r>
            <a:endParaRPr lang="en-US" altLang="ko-KR" sz="25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2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포레스트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분류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 등에 사용되는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앙상블 학습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방법의 일종으로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훈련 과정에서 구성한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결정 트리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로부터 분류 또는 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예측치</a:t>
            </a:r>
            <a:r>
              <a:rPr lang="en-US" altLang="ko-KR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</a:t>
            </a:r>
            <a:r>
              <a:rPr lang="en-US" altLang="ko-KR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출력함으로써 동작하는 알고리즘이다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l"/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25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분석 과정</a:t>
            </a:r>
            <a:endParaRPr lang="en-US" altLang="ko-KR" sz="2500" b="1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데이터로부터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중복을 허용하는  복원추출하여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복수의 표본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(Subsample)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생성</a:t>
            </a:r>
            <a:endParaRPr lang="en-US" altLang="ko-KR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가지치기를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하지 않은 최대 의사 결정 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및 회귀분석 </a:t>
            </a:r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구성함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분기를 수행하는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Node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</a:t>
            </a:r>
            <a:r>
              <a:rPr lang="en-US" altLang="ko-KR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Random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으로 추출되는 변수 중에서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최선의 변수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(Prediction)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선정</a:t>
            </a:r>
            <a:endParaRPr lang="en-US" altLang="ko-KR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결정 트리에서 구한 최선의 변수들을 모아 다수결로 </a:t>
            </a:r>
            <a:r>
              <a:rPr lang="ko-KR" altLang="en-US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결과</a:t>
            </a:r>
            <a:r>
              <a:rPr lang="en-US" altLang="ko-KR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(Final predicion)</a:t>
            </a:r>
            <a:r>
              <a:rPr lang="ko-KR" altLang="en-US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도출</a:t>
            </a:r>
            <a:endParaRPr lang="en-US" altLang="ko-KR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3ACE29-A237-4B4F-8A49-F3F7DAC4D530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6907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일별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기상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 </a:t>
              </a: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07FD2ED3-E27B-4623-9A21-B5592AA3190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" t="992" r="859"/>
          <a:stretch/>
        </p:blipFill>
        <p:spPr>
          <a:xfrm>
            <a:off x="459917" y="1707600"/>
            <a:ext cx="11272165" cy="448354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963EF4E-5132-472D-AB87-1AA15BA9E5DF}"/>
              </a:ext>
            </a:extLst>
          </p:cNvPr>
          <p:cNvSpPr txBox="1"/>
          <p:nvPr/>
        </p:nvSpPr>
        <p:spPr>
          <a:xfrm>
            <a:off x="6276742" y="6215294"/>
            <a:ext cx="5455340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r"/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출처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기상자료개방포털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(www.data.kma.go.kr)</a:t>
            </a:r>
            <a:endParaRPr lang="ko-KR" altLang="en-US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829902E-605A-417A-B258-240BA7495F09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469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전처리 데이터</a:t>
              </a: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2D34948E-C8FB-4435-B665-63025B7F9F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" t="4208" r="2070" b="11482"/>
          <a:stretch/>
        </p:blipFill>
        <p:spPr>
          <a:xfrm>
            <a:off x="459917" y="1682596"/>
            <a:ext cx="11272164" cy="153447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C6FF0F-1105-4A42-8F67-9E717AFB52AA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971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주요 함수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76BE72-14CB-4667-87DC-5912775213D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7D24D3D-043B-4648-B008-B62E1C2CADB3}"/>
              </a:ext>
            </a:extLst>
          </p:cNvPr>
          <p:cNvSpPr/>
          <p:nvPr/>
        </p:nvSpPr>
        <p:spPr>
          <a:xfrm>
            <a:off x="459918" y="1473568"/>
            <a:ext cx="11272164" cy="1286886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latin typeface="+mn-ea"/>
              </a:rPr>
              <a:t>x_train, x_test, y_train, y_test = train_test_split(Weather.iloc[:,:-1],Weather.iloc[:,-1:],</a:t>
            </a:r>
          </a:p>
          <a:p>
            <a:pPr algn="ctr"/>
            <a:r>
              <a:rPr lang="en-US" altLang="ko-KR" sz="2000" b="1">
                <a:solidFill>
                  <a:schemeClr val="bg1"/>
                </a:solidFill>
                <a:latin typeface="+mn-ea"/>
              </a:rPr>
              <a:t>                                   test_size = 0.2)</a:t>
            </a:r>
            <a:endParaRPr lang="ko-KR" altLang="en-US" sz="20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5DC754D-8FCD-498B-9329-4181AE3756D3}"/>
              </a:ext>
            </a:extLst>
          </p:cNvPr>
          <p:cNvSpPr/>
          <p:nvPr/>
        </p:nvSpPr>
        <p:spPr>
          <a:xfrm>
            <a:off x="459918" y="2760454"/>
            <a:ext cx="11272164" cy="3605840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500" b="1">
                <a:solidFill>
                  <a:schemeClr val="bg1"/>
                </a:solidFill>
                <a:latin typeface="+mn-ea"/>
              </a:rPr>
              <a:t>sklearn.model_selection. train_test_split(*arrays, **options)</a:t>
            </a:r>
          </a:p>
          <a:p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*arrays: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변수 데이터 배열 또는 데이터프레임</a:t>
            </a:r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test_size: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검증 데이터의 수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또는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비율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, None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인 경우 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train_size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의 보수</a:t>
            </a:r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train_size: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훈련 데이터의 수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또는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비율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, None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인 경우 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test_size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의 보수</a:t>
            </a:r>
            <a:endParaRPr lang="en-US" altLang="ko-KR" sz="200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random_state:</a:t>
            </a: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shuffle: </a:t>
            </a:r>
            <a:r>
              <a:rPr lang="ko-KR" altLang="en-US" sz="2000">
                <a:solidFill>
                  <a:schemeClr val="bg1"/>
                </a:solidFill>
                <a:latin typeface="+mn-ea"/>
              </a:rPr>
              <a:t>분할 전 셔플링 여부</a:t>
            </a:r>
            <a:r>
              <a:rPr lang="en-US" altLang="ko-KR" sz="2000">
                <a:solidFill>
                  <a:schemeClr val="bg1"/>
                </a:solidFill>
                <a:latin typeface="+mn-ea"/>
              </a:rPr>
              <a:t>, default=True</a:t>
            </a:r>
          </a:p>
          <a:p>
            <a:r>
              <a:rPr lang="en-US" altLang="ko-KR" sz="2000">
                <a:solidFill>
                  <a:schemeClr val="bg1"/>
                </a:solidFill>
                <a:latin typeface="+mn-ea"/>
              </a:rPr>
              <a:t>stratify: </a:t>
            </a:r>
            <a:endParaRPr lang="ko-KR" altLang="en-US" sz="200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18752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1337</TotalTime>
  <Words>593</Words>
  <Application>Microsoft Office PowerPoint</Application>
  <PresentationFormat>와이드스크린</PresentationFormat>
  <Paragraphs>117</Paragraphs>
  <Slides>15</Slides>
  <Notes>0</Notes>
  <HiddenSlides>1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나눔고딕</vt:lpstr>
      <vt:lpstr>Calibri Light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석준 이</cp:lastModifiedBy>
  <cp:revision>123</cp:revision>
  <dcterms:created xsi:type="dcterms:W3CDTF">2019-09-22T22:58:33Z</dcterms:created>
  <dcterms:modified xsi:type="dcterms:W3CDTF">2019-10-21T10:39:00Z</dcterms:modified>
</cp:coreProperties>
</file>

<file path=docProps/thumbnail.jpeg>
</file>